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4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4b90fc90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4b90fc90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c5be2e35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c5be2e35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31fb66b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331fb66b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523a22da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523a22da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a2ec4541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a2ec4541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c5be2e35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c5be2e35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c5be2e3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c5be2e3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077cfd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0077cfd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523a22da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523a22d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a085eba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a085eba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331fb66b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331fb66b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b90fc90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b90fc90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331fb66b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331fb66b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331fb66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331fb66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331fb66b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331fb66b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331fb66b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331fb66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31fb66b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31fb66b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331fb66b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331fb66b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331fb66b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331fb66b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31fb66b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31fb66b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331fb66b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331fb66b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331fb66b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331fb66b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331fb66b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331fb66b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331fb66b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331fb66b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331fb66b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331fb66b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31fb66b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331fb66b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331fb66b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331fb66b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331fb66b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331fb66b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331fb66b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331fb66b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331fb66b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331fb66b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331fb66b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331fb66b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331fb66b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331fb66b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523a22da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523a22da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523a22da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523a22da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c5be2e3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c5be2e3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23a22da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23a22da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b896919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b896919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331fb66b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331fb66b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523a22d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523a22d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523a22da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523a22d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DA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5" name="Google Shape;4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/>
        </p:nvSpPr>
        <p:spPr>
          <a:xfrm>
            <a:off x="2616475" y="335450"/>
            <a:ext cx="46962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40.png"/><Relationship Id="rId7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6.jp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38.png"/><Relationship Id="rId8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hyperlink" Target="https://github.com/Pyladies" TargetMode="External"/><Relationship Id="rId5" Type="http://schemas.openxmlformats.org/officeDocument/2006/relationships/hyperlink" Target="http://kit.pyladies.com/en/latest/prospective/index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9.jpg"/><Relationship Id="rId13" Type="http://schemas.openxmlformats.org/officeDocument/2006/relationships/image" Target="../media/image66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7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Relationship Id="rId8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53.png"/><Relationship Id="rId8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03.png"/><Relationship Id="rId13" Type="http://schemas.openxmlformats.org/officeDocument/2006/relationships/image" Target="../media/image20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openxmlformats.org/officeDocument/2006/relationships/image" Target="../media/image9.png"/><Relationship Id="rId15" Type="http://schemas.openxmlformats.org/officeDocument/2006/relationships/image" Target="../media/image16.png"/><Relationship Id="rId14" Type="http://schemas.openxmlformats.org/officeDocument/2006/relationships/image" Target="../media/image17.png"/><Relationship Id="rId16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9.png"/><Relationship Id="rId7" Type="http://schemas.openxmlformats.org/officeDocument/2006/relationships/image" Target="../media/image85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1.jpg"/><Relationship Id="rId4" Type="http://schemas.openxmlformats.org/officeDocument/2006/relationships/image" Target="../media/image7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jpg"/><Relationship Id="rId4" Type="http://schemas.openxmlformats.org/officeDocument/2006/relationships/image" Target="../media/image9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jpg"/><Relationship Id="rId4" Type="http://schemas.openxmlformats.org/officeDocument/2006/relationships/image" Target="../media/image8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8.jpg"/><Relationship Id="rId4" Type="http://schemas.openxmlformats.org/officeDocument/2006/relationships/image" Target="../media/image6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7.jpg"/><Relationship Id="rId4" Type="http://schemas.openxmlformats.org/officeDocument/2006/relationships/image" Target="../media/image7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3.jpg"/><Relationship Id="rId4" Type="http://schemas.openxmlformats.org/officeDocument/2006/relationships/image" Target="../media/image9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1.jpg"/><Relationship Id="rId4" Type="http://schemas.openxmlformats.org/officeDocument/2006/relationships/image" Target="../media/image10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9.jpg"/><Relationship Id="rId4" Type="http://schemas.openxmlformats.org/officeDocument/2006/relationships/image" Target="../media/image8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jpg"/><Relationship Id="rId4" Type="http://schemas.openxmlformats.org/officeDocument/2006/relationships/image" Target="../media/image8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0.jpg"/><Relationship Id="rId4" Type="http://schemas.openxmlformats.org/officeDocument/2006/relationships/image" Target="../media/image92.jp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jpg"/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6.jpg"/><Relationship Id="rId4" Type="http://schemas.openxmlformats.org/officeDocument/2006/relationships/image" Target="../media/image95.jpg"/><Relationship Id="rId9" Type="http://schemas.openxmlformats.org/officeDocument/2006/relationships/image" Target="../media/image79.png"/><Relationship Id="rId5" Type="http://schemas.openxmlformats.org/officeDocument/2006/relationships/image" Target="../media/image78.jpg"/><Relationship Id="rId6" Type="http://schemas.openxmlformats.org/officeDocument/2006/relationships/image" Target="../media/image75.jpg"/><Relationship Id="rId7" Type="http://schemas.openxmlformats.org/officeDocument/2006/relationships/image" Target="../media/image80.png"/><Relationship Id="rId8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6.jpg"/><Relationship Id="rId4" Type="http://schemas.openxmlformats.org/officeDocument/2006/relationships/image" Target="../media/image84.jpg"/><Relationship Id="rId5" Type="http://schemas.openxmlformats.org/officeDocument/2006/relationships/image" Target="../media/image93.jpg"/><Relationship Id="rId6" Type="http://schemas.openxmlformats.org/officeDocument/2006/relationships/image" Target="../media/image101.png"/><Relationship Id="rId7" Type="http://schemas.openxmlformats.org/officeDocument/2006/relationships/image" Target="../media/image9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0.jpg"/><Relationship Id="rId4" Type="http://schemas.openxmlformats.org/officeDocument/2006/relationships/image" Target="../media/image1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2.jpg"/><Relationship Id="rId4" Type="http://schemas.openxmlformats.org/officeDocument/2006/relationships/image" Target="../media/image1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1.png"/><Relationship Id="rId4" Type="http://schemas.openxmlformats.org/officeDocument/2006/relationships/hyperlink" Target="https://www.facebook.com/aqp.pyladies/info" TargetMode="External"/><Relationship Id="rId5" Type="http://schemas.openxmlformats.org/officeDocument/2006/relationships/hyperlink" Target="https://www.facebook.com/aqp.pyladies/info" TargetMode="External"/><Relationship Id="rId6" Type="http://schemas.openxmlformats.org/officeDocument/2006/relationships/hyperlink" Target="https://goo.gl/forms/VITcCehQfeuoGgkg2" TargetMode="External"/><Relationship Id="rId7" Type="http://schemas.openxmlformats.org/officeDocument/2006/relationships/hyperlink" Target="mailto:python.ladies.arequipa@gmail.com" TargetMode="External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5" Type="http://schemas.openxmlformats.org/officeDocument/2006/relationships/image" Target="../media/image10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://www.loreal.pe/media/noticias-locales/premio-nacional-por-las-mujeres-en-la-ciencia-abre-la-convocatoria-para-su-edicion-2018-5968.htm?hootPostID=777341b1eb16e04df4dac21a69625ce8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://cienciactiva.gob.pe/images/documentos/convocatorias/movilizaciones/movilizaciones-pasantias-2018-3/Bases_Pasant%C3%ADas_Final_261118.pdf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pyladies.com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10.png"/><Relationship Id="rId6" Type="http://schemas.openxmlformats.org/officeDocument/2006/relationships/image" Target="../media/image28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600" y="1947538"/>
            <a:ext cx="6472850" cy="31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306" y="143698"/>
            <a:ext cx="1611425" cy="16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525" y="605288"/>
            <a:ext cx="2044700" cy="8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7400" y="208975"/>
            <a:ext cx="1324075" cy="13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Primeros temas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interés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24401" r="35043" t="17067"/>
          <a:stretch/>
        </p:blipFill>
        <p:spPr>
          <a:xfrm>
            <a:off x="4572000" y="0"/>
            <a:ext cx="4532275" cy="463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173" y="1035850"/>
            <a:ext cx="2875528" cy="359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75" y="2085787"/>
            <a:ext cx="2133600" cy="2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idx="4294967295" type="title"/>
          </p:nvPr>
        </p:nvSpPr>
        <p:spPr>
          <a:xfrm>
            <a:off x="145150" y="199325"/>
            <a:ext cx="46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es cuestión de género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0" y="865320"/>
            <a:ext cx="2987612" cy="373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56468" l="0" r="0" t="0"/>
          <a:stretch/>
        </p:blipFill>
        <p:spPr>
          <a:xfrm>
            <a:off x="5331250" y="3634475"/>
            <a:ext cx="3005950" cy="15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504550"/>
            <a:ext cx="2343778" cy="204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6">
            <a:alphaModFix/>
          </a:blip>
          <a:srcRect b="0" l="23059" r="0" t="0"/>
          <a:stretch/>
        </p:blipFill>
        <p:spPr>
          <a:xfrm>
            <a:off x="7000025" y="244550"/>
            <a:ext cx="2212401" cy="359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5573" y="2855868"/>
            <a:ext cx="2622075" cy="230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096650" cy="50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20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Proyección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8424">
            <a:off x="1313787" y="2305193"/>
            <a:ext cx="2562052" cy="75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537" y="202976"/>
            <a:ext cx="1577275" cy="14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725" y="3460000"/>
            <a:ext cx="1517452" cy="15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0924" y="3796038"/>
            <a:ext cx="1997400" cy="118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9350" y="2366675"/>
            <a:ext cx="1308425" cy="13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7360" y="2514672"/>
            <a:ext cx="1012450" cy="10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/>
          <p:nvPr/>
        </p:nvSpPr>
        <p:spPr>
          <a:xfrm>
            <a:off x="5900375" y="101325"/>
            <a:ext cx="2297121" cy="13646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741B47"/>
                </a:solidFill>
                <a:latin typeface="Pacifico"/>
              </a:rPr>
              <a:t>Talleres</a:t>
            </a:r>
            <a:b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741B47"/>
                </a:solidFill>
                <a:latin typeface="Pacifico"/>
              </a:rPr>
            </a:br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741B47"/>
                </a:solidFill>
                <a:latin typeface="Pacifico"/>
              </a:rPr>
              <a:t> sociales</a:t>
            </a: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36725" y="3331475"/>
            <a:ext cx="2405771" cy="14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475" y="939950"/>
            <a:ext cx="1997412" cy="13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formar una Capítulo PyLadies?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5034" r="39211" t="7825"/>
          <a:stretch/>
        </p:blipFill>
        <p:spPr>
          <a:xfrm>
            <a:off x="5475257" y="1644250"/>
            <a:ext cx="3668741" cy="355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592000"/>
            <a:ext cx="527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Llenar un formulario con preguntas básicas y con las integrantes iniciales.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Visitar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https://github.com/Pyladies</a:t>
            </a:r>
            <a:r>
              <a:rPr lang="es"/>
              <a:t>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Crear su propio repositorio y/o páginas en redes sociales para mantener el grupo activo.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Ser constantes en aprender y difundir.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363350" y="1078650"/>
            <a:ext cx="8520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2200" u="sng">
                <a:solidFill>
                  <a:srgbClr val="1155CC"/>
                </a:solidFill>
                <a:hlinkClick r:id="rId5"/>
              </a:rPr>
              <a:t>http://kit.pyladies.com/en/latest/prospective/index.html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6268" l="0" r="21636" t="8914"/>
          <a:stretch/>
        </p:blipFill>
        <p:spPr>
          <a:xfrm>
            <a:off x="152400" y="0"/>
            <a:ext cx="8127949" cy="47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0" l="6273" r="44250" t="14118"/>
          <a:stretch/>
        </p:blipFill>
        <p:spPr>
          <a:xfrm>
            <a:off x="0" y="92250"/>
            <a:ext cx="9037403" cy="50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714" y="0"/>
            <a:ext cx="6919985" cy="50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275" y="0"/>
            <a:ext cx="4258825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875" y="3736013"/>
            <a:ext cx="998375" cy="1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8603" y="164421"/>
            <a:ext cx="776871" cy="10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00" y="2244078"/>
            <a:ext cx="1409150" cy="192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1924" y="1343076"/>
            <a:ext cx="1409150" cy="14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325" y="1591250"/>
            <a:ext cx="1499600" cy="14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9">
            <a:alphaModFix/>
          </a:blip>
          <a:srcRect b="49006" l="14140" r="72009" t="16806"/>
          <a:stretch/>
        </p:blipFill>
        <p:spPr>
          <a:xfrm>
            <a:off x="516812" y="219887"/>
            <a:ext cx="1266402" cy="17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6363" y="3643900"/>
            <a:ext cx="3019524" cy="14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11">
            <a:alphaModFix/>
          </a:blip>
          <a:srcRect b="18400" l="0" r="10128" t="0"/>
          <a:stretch/>
        </p:blipFill>
        <p:spPr>
          <a:xfrm>
            <a:off x="4695475" y="3818750"/>
            <a:ext cx="1266425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12">
            <a:alphaModFix/>
          </a:blip>
          <a:srcRect b="17885" l="13709" r="13292" t="18122"/>
          <a:stretch/>
        </p:blipFill>
        <p:spPr>
          <a:xfrm>
            <a:off x="2089988" y="1415800"/>
            <a:ext cx="2505180" cy="140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13">
            <a:alphaModFix/>
          </a:blip>
          <a:srcRect b="8789" l="23606" r="16631" t="2965"/>
          <a:stretch/>
        </p:blipFill>
        <p:spPr>
          <a:xfrm>
            <a:off x="3232275" y="3090850"/>
            <a:ext cx="1463200" cy="10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Comunidades Internacionales</a:t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343506"/>
            <a:ext cx="1519949" cy="2456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826" y="1459538"/>
            <a:ext cx="1458750" cy="14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8838" y="1017713"/>
            <a:ext cx="1458750" cy="14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6">
            <a:alphaModFix/>
          </a:blip>
          <a:srcRect b="0" l="0" r="0" t="17019"/>
          <a:stretch/>
        </p:blipFill>
        <p:spPr>
          <a:xfrm>
            <a:off x="3652575" y="2996450"/>
            <a:ext cx="2159326" cy="179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4926" y="3360100"/>
            <a:ext cx="1519949" cy="151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5675" y="258575"/>
            <a:ext cx="2421351" cy="202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5673" y="2280050"/>
            <a:ext cx="2742540" cy="15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10">
            <a:alphaModFix/>
          </a:blip>
          <a:srcRect b="14083" l="4332" r="3679" t="11400"/>
          <a:stretch/>
        </p:blipFill>
        <p:spPr>
          <a:xfrm>
            <a:off x="6134449" y="4024350"/>
            <a:ext cx="2596727" cy="97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1"/>
          <p:cNvPicPr preferRelativeResize="0"/>
          <p:nvPr/>
        </p:nvPicPr>
        <p:blipFill rotWithShape="1">
          <a:blip r:embed="rId3">
            <a:alphaModFix/>
          </a:blip>
          <a:srcRect b="11715" l="0" r="0" t="0"/>
          <a:stretch/>
        </p:blipFill>
        <p:spPr>
          <a:xfrm>
            <a:off x="0" y="643138"/>
            <a:ext cx="3422376" cy="42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9075" y="3420000"/>
            <a:ext cx="1533273" cy="13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50" y="690300"/>
            <a:ext cx="3361493" cy="417739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2349150" y="0"/>
            <a:ext cx="459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</a:rPr>
              <a:t>ADA LOVELACE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6">
            <a:alphaModFix/>
          </a:blip>
          <a:srcRect b="0" l="22514" r="8252" t="0"/>
          <a:stretch/>
        </p:blipFill>
        <p:spPr>
          <a:xfrm>
            <a:off x="7053950" y="1171415"/>
            <a:ext cx="1988325" cy="190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468375" y="1362150"/>
            <a:ext cx="80547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10562" l="12201" r="11298" t="0"/>
          <a:stretch/>
        </p:blipFill>
        <p:spPr>
          <a:xfrm>
            <a:off x="4042425" y="-63475"/>
            <a:ext cx="2430149" cy="28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450" y="3293550"/>
            <a:ext cx="1648025" cy="16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275" y="1762375"/>
            <a:ext cx="1430600" cy="14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9125" y="54238"/>
            <a:ext cx="1648024" cy="1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125" y="3858400"/>
            <a:ext cx="1191499" cy="119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" y="1713400"/>
            <a:ext cx="1514552" cy="15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0774" y="3316503"/>
            <a:ext cx="1430600" cy="143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4824" y="-331590"/>
            <a:ext cx="2045001" cy="204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11">
            <a:alphaModFix/>
          </a:blip>
          <a:srcRect b="20710" l="6396" r="10311" t="0"/>
          <a:stretch/>
        </p:blipFill>
        <p:spPr>
          <a:xfrm>
            <a:off x="7894087" y="2011313"/>
            <a:ext cx="1191499" cy="11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3581076"/>
            <a:ext cx="1648026" cy="14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8849" y="119550"/>
            <a:ext cx="2045000" cy="152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43525" y="3517575"/>
            <a:ext cx="1974813" cy="1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581" y="1913766"/>
            <a:ext cx="1191499" cy="120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14548" y="1944186"/>
            <a:ext cx="1292488" cy="1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/>
        </p:nvSpPr>
        <p:spPr>
          <a:xfrm>
            <a:off x="3153925" y="153325"/>
            <a:ext cx="2973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El Equipo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 rotWithShape="1">
          <a:blip r:embed="rId3">
            <a:alphaModFix/>
          </a:blip>
          <a:srcRect b="50044" l="0" r="-3712" t="0"/>
          <a:stretch/>
        </p:blipFill>
        <p:spPr>
          <a:xfrm>
            <a:off x="1763476" y="1001425"/>
            <a:ext cx="6082750" cy="414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2394375" y="139350"/>
            <a:ext cx="459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Yuliana Choque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 rotWithShape="1">
          <a:blip r:embed="rId3">
            <a:alphaModFix/>
          </a:blip>
          <a:srcRect b="1900" l="21652" r="26745" t="16553"/>
          <a:stretch/>
        </p:blipFill>
        <p:spPr>
          <a:xfrm>
            <a:off x="2026975" y="1068250"/>
            <a:ext cx="2394401" cy="37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700" y="950200"/>
            <a:ext cx="2837801" cy="390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/>
        </p:nvSpPr>
        <p:spPr>
          <a:xfrm>
            <a:off x="2394375" y="139350"/>
            <a:ext cx="459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Adriana Luque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b="0" l="27268" r="24133" t="10338"/>
          <a:stretch/>
        </p:blipFill>
        <p:spPr>
          <a:xfrm>
            <a:off x="2158788" y="1178175"/>
            <a:ext cx="2085237" cy="3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225" y="1118575"/>
            <a:ext cx="2799423" cy="3847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/>
        </p:nvSpPr>
        <p:spPr>
          <a:xfrm>
            <a:off x="2394375" y="139350"/>
            <a:ext cx="459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Eloisa Paredes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000" y="950550"/>
            <a:ext cx="3030413" cy="40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913" y="887225"/>
            <a:ext cx="3030416" cy="4040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/>
        </p:nvSpPr>
        <p:spPr>
          <a:xfrm>
            <a:off x="2394375" y="139350"/>
            <a:ext cx="459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Sara Diaz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 b="0" l="0" r="0" t="4707"/>
          <a:stretch/>
        </p:blipFill>
        <p:spPr>
          <a:xfrm>
            <a:off x="5447925" y="988150"/>
            <a:ext cx="3030422" cy="38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 rotWithShape="1">
          <a:blip r:embed="rId4">
            <a:alphaModFix/>
          </a:blip>
          <a:srcRect b="13405" l="14850" r="10783" t="29669"/>
          <a:stretch/>
        </p:blipFill>
        <p:spPr>
          <a:xfrm>
            <a:off x="1900300" y="1425050"/>
            <a:ext cx="2774450" cy="28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/>
        </p:nvSpPr>
        <p:spPr>
          <a:xfrm>
            <a:off x="2394375" y="139350"/>
            <a:ext cx="459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Ximena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b="16608" l="8014" r="13486" t="25700"/>
          <a:stretch/>
        </p:blipFill>
        <p:spPr>
          <a:xfrm>
            <a:off x="1959300" y="1152850"/>
            <a:ext cx="2612699" cy="34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4">
            <a:alphaModFix/>
          </a:blip>
          <a:srcRect b="37722" l="76785" r="0" t="20820"/>
          <a:stretch/>
        </p:blipFill>
        <p:spPr>
          <a:xfrm>
            <a:off x="5764250" y="1152851"/>
            <a:ext cx="2112475" cy="345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/>
        </p:nvSpPr>
        <p:spPr>
          <a:xfrm>
            <a:off x="2394375" y="139350"/>
            <a:ext cx="459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Danitza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025" y="1197575"/>
            <a:ext cx="2048625" cy="3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799" y="1140175"/>
            <a:ext cx="2745977" cy="366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/>
        </p:nvSpPr>
        <p:spPr>
          <a:xfrm>
            <a:off x="2394375" y="139350"/>
            <a:ext cx="459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Elizabeth Vera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 b="37931" l="0" r="78301" t="4378"/>
          <a:stretch/>
        </p:blipFill>
        <p:spPr>
          <a:xfrm>
            <a:off x="1874950" y="1107325"/>
            <a:ext cx="1748299" cy="34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079" y="1037663"/>
            <a:ext cx="2614715" cy="348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/>
        </p:nvSpPr>
        <p:spPr>
          <a:xfrm>
            <a:off x="2394375" y="139350"/>
            <a:ext cx="459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Paola Gamarra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499" y="1178225"/>
            <a:ext cx="2631924" cy="350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800" y="1627774"/>
            <a:ext cx="2065199" cy="27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/>
        </p:nvSpPr>
        <p:spPr>
          <a:xfrm>
            <a:off x="2394375" y="139350"/>
            <a:ext cx="459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Lesly Mita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 rotWithShape="1">
          <a:blip r:embed="rId3">
            <a:alphaModFix/>
          </a:blip>
          <a:srcRect b="0" l="47022" r="0" t="14726"/>
          <a:stretch/>
        </p:blipFill>
        <p:spPr>
          <a:xfrm>
            <a:off x="1900300" y="1045675"/>
            <a:ext cx="2419725" cy="38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201" y="972775"/>
            <a:ext cx="3030416" cy="4040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150" y="1668325"/>
            <a:ext cx="5808000" cy="29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4294967295" type="title"/>
          </p:nvPr>
        </p:nvSpPr>
        <p:spPr>
          <a:xfrm>
            <a:off x="404500" y="1570825"/>
            <a:ext cx="29559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500"/>
              <a:t>Es importante y preciso tener un estándar internacional y en la UNESCO se está trabajando en ello.</a:t>
            </a:r>
            <a:endParaRPr sz="2500"/>
          </a:p>
        </p:txBody>
      </p:sp>
      <p:sp>
        <p:nvSpPr>
          <p:cNvPr id="82" name="Google Shape;82;p15"/>
          <p:cNvSpPr txBox="1"/>
          <p:nvPr>
            <p:ph idx="4294967295" type="title"/>
          </p:nvPr>
        </p:nvSpPr>
        <p:spPr>
          <a:xfrm>
            <a:off x="1264025" y="240675"/>
            <a:ext cx="7032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</a:rPr>
              <a:t>"Mejorando las medidas y políticas para la equidad de género en STEM"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/>
        </p:nvSpPr>
        <p:spPr>
          <a:xfrm>
            <a:off x="2394375" y="139350"/>
            <a:ext cx="459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Alexsandra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2"/>
          <p:cNvPicPr preferRelativeResize="0"/>
          <p:nvPr/>
        </p:nvPicPr>
        <p:blipFill rotWithShape="1">
          <a:blip r:embed="rId3">
            <a:alphaModFix/>
          </a:blip>
          <a:srcRect b="5638" l="0" r="10128" t="5004"/>
          <a:stretch/>
        </p:blipFill>
        <p:spPr>
          <a:xfrm>
            <a:off x="5270575" y="1061575"/>
            <a:ext cx="2723400" cy="361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 rotWithShape="1">
          <a:blip r:embed="rId4">
            <a:alphaModFix/>
          </a:blip>
          <a:srcRect b="26642" l="44720" r="0" t="1872"/>
          <a:stretch/>
        </p:blipFill>
        <p:spPr>
          <a:xfrm>
            <a:off x="1852600" y="1061575"/>
            <a:ext cx="2145251" cy="369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/>
        </p:nvSpPr>
        <p:spPr>
          <a:xfrm>
            <a:off x="1203525" y="139350"/>
            <a:ext cx="6562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Esther, Lucero, Pay, Jesú, Leonardo, Ernesto, Damaris, Wilson, Lehi</a:t>
            </a:r>
            <a:endParaRPr b="1"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3"/>
          <p:cNvPicPr preferRelativeResize="0"/>
          <p:nvPr/>
        </p:nvPicPr>
        <p:blipFill rotWithShape="1">
          <a:blip r:embed="rId3">
            <a:alphaModFix/>
          </a:blip>
          <a:srcRect b="28748" l="18378" r="15391" t="5026"/>
          <a:stretch/>
        </p:blipFill>
        <p:spPr>
          <a:xfrm>
            <a:off x="7276075" y="2834824"/>
            <a:ext cx="1582477" cy="167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 rotWithShape="1">
          <a:blip r:embed="rId4">
            <a:alphaModFix/>
          </a:blip>
          <a:srcRect b="0" l="34575" r="26959" t="37138"/>
          <a:stretch/>
        </p:blipFill>
        <p:spPr>
          <a:xfrm>
            <a:off x="353953" y="823800"/>
            <a:ext cx="1431576" cy="24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 rotWithShape="1">
          <a:blip r:embed="rId5">
            <a:alphaModFix/>
          </a:blip>
          <a:srcRect b="7880" l="0" r="63739" t="39997"/>
          <a:stretch/>
        </p:blipFill>
        <p:spPr>
          <a:xfrm>
            <a:off x="7496875" y="993213"/>
            <a:ext cx="1582476" cy="180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3"/>
          <p:cNvPicPr preferRelativeResize="0"/>
          <p:nvPr/>
        </p:nvPicPr>
        <p:blipFill rotWithShape="1">
          <a:blip r:embed="rId6">
            <a:alphaModFix/>
          </a:blip>
          <a:srcRect b="12617" l="29476" r="34724" t="22443"/>
          <a:stretch/>
        </p:blipFill>
        <p:spPr>
          <a:xfrm>
            <a:off x="5432800" y="3162379"/>
            <a:ext cx="1431575" cy="188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 rotWithShape="1">
          <a:blip r:embed="rId7">
            <a:alphaModFix/>
          </a:blip>
          <a:srcRect b="55173" l="27295" r="44051" t="19308"/>
          <a:stretch/>
        </p:blipFill>
        <p:spPr>
          <a:xfrm>
            <a:off x="5693600" y="955825"/>
            <a:ext cx="1582475" cy="187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 rotWithShape="1">
          <a:blip r:embed="rId8">
            <a:alphaModFix/>
          </a:blip>
          <a:srcRect b="7880" l="69410" r="18013" t="58180"/>
          <a:stretch/>
        </p:blipFill>
        <p:spPr>
          <a:xfrm>
            <a:off x="4024200" y="1022525"/>
            <a:ext cx="1350650" cy="20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7375" y="3265457"/>
            <a:ext cx="1673575" cy="167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 rotWithShape="1">
          <a:blip r:embed="rId10">
            <a:alphaModFix/>
          </a:blip>
          <a:srcRect b="30803" l="29690" r="44817" t="24862"/>
          <a:stretch/>
        </p:blipFill>
        <p:spPr>
          <a:xfrm>
            <a:off x="2139374" y="1049150"/>
            <a:ext cx="1431576" cy="186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 rotWithShape="1">
          <a:blip r:embed="rId11">
            <a:alphaModFix/>
          </a:blip>
          <a:srcRect b="47036" l="18381" r="40440" t="22568"/>
          <a:stretch/>
        </p:blipFill>
        <p:spPr>
          <a:xfrm>
            <a:off x="3731738" y="3420000"/>
            <a:ext cx="1506075" cy="14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/>
        </p:nvSpPr>
        <p:spPr>
          <a:xfrm>
            <a:off x="1815350" y="0"/>
            <a:ext cx="5808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El Equipo PyLadies Arequipa</a:t>
            </a:r>
            <a:endParaRPr b="1" sz="3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4"/>
          <p:cNvPicPr preferRelativeResize="0"/>
          <p:nvPr/>
        </p:nvPicPr>
        <p:blipFill rotWithShape="1">
          <a:blip r:embed="rId3">
            <a:alphaModFix/>
          </a:blip>
          <a:srcRect b="0" l="0" r="15554" t="0"/>
          <a:stretch/>
        </p:blipFill>
        <p:spPr>
          <a:xfrm>
            <a:off x="6223700" y="905550"/>
            <a:ext cx="2920300" cy="25144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3" name="Google Shape;3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300" y="3087200"/>
            <a:ext cx="2546025" cy="18512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4" name="Google Shape;33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450" y="2423825"/>
            <a:ext cx="3740425" cy="27196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7688"/>
            <a:ext cx="2982475" cy="223687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3413" y="1070075"/>
            <a:ext cx="3592475" cy="261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/>
        </p:nvSpPr>
        <p:spPr>
          <a:xfrm>
            <a:off x="2003625" y="166250"/>
            <a:ext cx="5499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PyLadies Arequipa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325" y="1111599"/>
            <a:ext cx="4419603" cy="331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/>
        </p:nvSpPr>
        <p:spPr>
          <a:xfrm>
            <a:off x="2003625" y="166250"/>
            <a:ext cx="5499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PyLadies Arequipa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925" y="825050"/>
            <a:ext cx="5715437" cy="401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 rotWithShape="1">
          <a:blip r:embed="rId4">
            <a:alphaModFix/>
          </a:blip>
          <a:srcRect b="0" l="14920" r="14934" t="13464"/>
          <a:stretch/>
        </p:blipFill>
        <p:spPr>
          <a:xfrm>
            <a:off x="5945325" y="3221976"/>
            <a:ext cx="1974998" cy="182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/>
        </p:nvSpPr>
        <p:spPr>
          <a:xfrm>
            <a:off x="2003625" y="166250"/>
            <a:ext cx="5499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PyLadies Arequipa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750" y="937100"/>
            <a:ext cx="5351533" cy="40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/>
        </p:nvSpPr>
        <p:spPr>
          <a:xfrm>
            <a:off x="2003625" y="166250"/>
            <a:ext cx="5499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PyLadies Arequipa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400" y="977450"/>
            <a:ext cx="5351533" cy="40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/>
        </p:nvSpPr>
        <p:spPr>
          <a:xfrm>
            <a:off x="2003625" y="166250"/>
            <a:ext cx="5499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PyLadies Arequipa</a:t>
            </a:r>
            <a:endParaRPr b="1" sz="4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9"/>
          <p:cNvPicPr preferRelativeResize="0"/>
          <p:nvPr/>
        </p:nvPicPr>
        <p:blipFill rotWithShape="1">
          <a:blip r:embed="rId3">
            <a:alphaModFix/>
          </a:blip>
          <a:srcRect b="25230" l="9016" r="0" t="19000"/>
          <a:stretch/>
        </p:blipFill>
        <p:spPr>
          <a:xfrm>
            <a:off x="1479200" y="1196775"/>
            <a:ext cx="6786050" cy="311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0"/>
          <p:cNvPicPr preferRelativeResize="0"/>
          <p:nvPr/>
        </p:nvPicPr>
        <p:blipFill rotWithShape="1">
          <a:blip r:embed="rId3">
            <a:alphaModFix/>
          </a:blip>
          <a:srcRect b="60262" l="0" r="23832" t="19083"/>
          <a:stretch/>
        </p:blipFill>
        <p:spPr>
          <a:xfrm>
            <a:off x="400000" y="564800"/>
            <a:ext cx="6740400" cy="18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826" y="2286000"/>
            <a:ext cx="4926050" cy="24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1"/>
          <p:cNvPicPr preferRelativeResize="0"/>
          <p:nvPr/>
        </p:nvPicPr>
        <p:blipFill rotWithShape="1">
          <a:blip r:embed="rId3">
            <a:alphaModFix/>
          </a:blip>
          <a:srcRect b="14915" l="0" r="0" t="0"/>
          <a:stretch/>
        </p:blipFill>
        <p:spPr>
          <a:xfrm>
            <a:off x="5156800" y="1233850"/>
            <a:ext cx="3797825" cy="21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Capítulo PyLadies Arequipa:</a:t>
            </a:r>
            <a:endParaRPr/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409625" y="1494475"/>
            <a:ext cx="802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Fanpage: </a:t>
            </a:r>
            <a:r>
              <a:rPr lang="es" sz="2400" u="sng">
                <a:solidFill>
                  <a:schemeClr val="hlink"/>
                </a:solidFill>
                <a:hlinkClick r:id="rId4"/>
              </a:rPr>
              <a:t>PyLadies Arequipa</a:t>
            </a:r>
            <a:r>
              <a:rPr lang="es" sz="2400"/>
              <a:t>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			 </a:t>
            </a:r>
            <a:r>
              <a:rPr lang="es" sz="2400" u="sng">
                <a:solidFill>
                  <a:schemeClr val="hlink"/>
                </a:solidFill>
                <a:hlinkClick r:id="rId5"/>
              </a:rPr>
              <a:t>@aqp.pyladies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Formulario para nuevas integrantes: </a:t>
            </a:r>
            <a:r>
              <a:rPr lang="es" sz="2400" u="sng">
                <a:solidFill>
                  <a:schemeClr val="accent5"/>
                </a:solidFill>
                <a:hlinkClick r:id="rId6"/>
              </a:rPr>
              <a:t>https://goo.gl/forms/VITcCehQfeuoGgkg2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Correo electrónico: </a:t>
            </a:r>
            <a:r>
              <a:rPr lang="es" sz="2400" u="sng">
                <a:solidFill>
                  <a:schemeClr val="hlink"/>
                </a:solidFill>
                <a:hlinkClick r:id="rId7"/>
              </a:rPr>
              <a:t>aqp@pyladies.com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90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Sobre la brecha en el campo científico para la mujer peruana 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991450" y="1456225"/>
            <a:ext cx="3952500" cy="20772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Asimismo, se registra una brecha aún más marcada en las áreas de ingeniería y tecnología, 4.2 hombres por cada mujer que estudia una carrera relacionada con estos campos.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501725" y="1875250"/>
            <a:ext cx="3678900" cy="17343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Bachiller (1 mujer por 1,6 varones), licenciatura (1 mujer por 2,1 varones), magister (1 mujer por 2,1 varones) y doctorado (1 mujer de cada 2,4 varones)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622350" y="3685825"/>
            <a:ext cx="3521700" cy="14661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No obstante, la brecha se reduce en las ciencias médicas y de salud, 1 mujer por 1,1 hombres.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2"/>
          <p:cNvPicPr preferRelativeResize="0"/>
          <p:nvPr/>
        </p:nvPicPr>
        <p:blipFill rotWithShape="1">
          <a:blip r:embed="rId3">
            <a:alphaModFix/>
          </a:blip>
          <a:srcRect b="4465" l="8325" r="23540" t="23400"/>
          <a:stretch/>
        </p:blipFill>
        <p:spPr>
          <a:xfrm>
            <a:off x="69200" y="1406975"/>
            <a:ext cx="3471276" cy="27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 txBox="1"/>
          <p:nvPr/>
        </p:nvSpPr>
        <p:spPr>
          <a:xfrm>
            <a:off x="3540475" y="1041800"/>
            <a:ext cx="35352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CC4125"/>
                </a:solidFill>
              </a:rPr>
              <a:t>Gracias</a:t>
            </a:r>
            <a:endParaRPr sz="4800">
              <a:solidFill>
                <a:srgbClr val="CC4125"/>
              </a:solidFill>
            </a:endParaRPr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00" y="44862"/>
            <a:ext cx="1381975" cy="1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740000" y="1798275"/>
            <a:ext cx="3153300" cy="23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1425" y="3107500"/>
            <a:ext cx="2714700" cy="20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98600" y="199350"/>
            <a:ext cx="1696850" cy="7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4200" y="-141025"/>
            <a:ext cx="1381975" cy="1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la brecha en el campo científico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mujer peruana 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422675"/>
            <a:ext cx="70875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FONDECYT a reportado que durante el periodo de enero-julio de 2018 han postulado a sus convocatorias 200 mujeres, de un total de 613 postulaciones; es decir, alrededor del 30% del total.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CONCYTEC a considerado puntaje adicional de 5% a aquellos proyectos que incluyan la participación de la mujer.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100"/>
              <a:t>fuente</a:t>
            </a:r>
            <a:r>
              <a:rPr lang="es" sz="1100"/>
              <a:t>: 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http://www.loreal.pe/media/noticias-locales/premio-nacional-por-las-mujeres-en-la-ciencia-abre-la-convocatoria-para-su-edicion-2018-5968.htm?hootPostID=777341b1eb16e04df4dac21a69625ce8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275" y="2281750"/>
            <a:ext cx="1659475" cy="16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3600" y="2811500"/>
            <a:ext cx="1505450" cy="14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la brecha en el campo científico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mujer peruana 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422675"/>
            <a:ext cx="75567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última convocatoria de Movilización en CTI - Pasantías 2018-03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100"/>
              <a:t>fuente</a:t>
            </a:r>
            <a:r>
              <a:rPr lang="es" sz="1100"/>
              <a:t>: </a:t>
            </a:r>
            <a:r>
              <a:rPr lang="es" sz="1000" u="sng">
                <a:solidFill>
                  <a:schemeClr val="hlink"/>
                </a:solidFill>
                <a:hlinkClick r:id="rId4"/>
              </a:rPr>
              <a:t>http://cienciactiva.gob.pe/images/documentos/convocatorias/movilizaciones/movilizaciones-pasantias-2018-3/Bases_Pasant%C3%ADas_Final_261118.pdf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471" y="3757621"/>
            <a:ext cx="2888300" cy="7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6">
            <a:alphaModFix/>
          </a:blip>
          <a:srcRect b="20513" l="19244" r="6250" t="39731"/>
          <a:stretch/>
        </p:blipFill>
        <p:spPr>
          <a:xfrm>
            <a:off x="740575" y="2066475"/>
            <a:ext cx="5980232" cy="1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1203550" y="2929400"/>
            <a:ext cx="5347800" cy="340500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3901" t="4479"/>
          <a:stretch/>
        </p:blipFill>
        <p:spPr>
          <a:xfrm>
            <a:off x="6169950" y="1190850"/>
            <a:ext cx="2140725" cy="134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6" name="Google Shape;116;p19"/>
          <p:cNvGrpSpPr/>
          <p:nvPr/>
        </p:nvGrpSpPr>
        <p:grpSpPr>
          <a:xfrm>
            <a:off x="609600" y="152400"/>
            <a:ext cx="4737630" cy="4838699"/>
            <a:chOff x="609600" y="152400"/>
            <a:chExt cx="4737630" cy="4838699"/>
          </a:xfrm>
        </p:grpSpPr>
        <p:pic>
          <p:nvPicPr>
            <p:cNvPr id="117" name="Google Shape;11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600" y="152400"/>
              <a:ext cx="4737630" cy="4838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9"/>
            <p:cNvSpPr/>
            <p:nvPr/>
          </p:nvSpPr>
          <p:spPr>
            <a:xfrm>
              <a:off x="3016275" y="4104675"/>
              <a:ext cx="1241400" cy="747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" name="Google Shape;119;p19"/>
          <p:cNvCxnSpPr>
            <a:stCxn id="118" idx="3"/>
            <a:endCxn id="115" idx="1"/>
          </p:cNvCxnSpPr>
          <p:nvPr/>
        </p:nvCxnSpPr>
        <p:spPr>
          <a:xfrm flipH="1" rot="10800000">
            <a:off x="4257675" y="1862175"/>
            <a:ext cx="1912200" cy="261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3774000" cy="3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PyLadies.com</a:t>
            </a:r>
            <a:r>
              <a:rPr lang="es"/>
              <a:t> es una Comunidad a Nivel Mundial de mujeres en Python, que cuenta con muchas filiales en diferentes países y un kit de actividades como grupos de estudio, capacitaciones, workshops, enseñanza de la  Programación con Python en más mujeres,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376" y="1641550"/>
            <a:ext cx="5189624" cy="28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3058275" y="3181625"/>
            <a:ext cx="1941775" cy="194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75" y="1099950"/>
            <a:ext cx="2147100" cy="21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type="title"/>
          </p:nvPr>
        </p:nvSpPr>
        <p:spPr>
          <a:xfrm>
            <a:off x="652675" y="20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Misión y Visión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2997550" y="1017725"/>
            <a:ext cx="4401000" cy="21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s" sz="1700">
                <a:solidFill>
                  <a:schemeClr val="dk1"/>
                </a:solidFill>
              </a:rPr>
              <a:t>Aprender, enseñar y difundir</a:t>
            </a:r>
            <a:r>
              <a:rPr lang="es" sz="1700">
                <a:solidFill>
                  <a:schemeClr val="dk1"/>
                </a:solidFill>
              </a:rPr>
              <a:t> temas de tecnología, aplicaciones y herramientas para sumer</a:t>
            </a:r>
            <a:r>
              <a:rPr lang="es" sz="1700">
                <a:solidFill>
                  <a:schemeClr val="dk1"/>
                </a:solidFill>
              </a:rPr>
              <a:t>girte en programación y tecnología, </a:t>
            </a:r>
            <a:r>
              <a:rPr b="1" lang="es" sz="1700">
                <a:solidFill>
                  <a:schemeClr val="dk1"/>
                </a:solidFill>
              </a:rPr>
              <a:t>software libre</a:t>
            </a:r>
            <a:r>
              <a:rPr lang="es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s" sz="1700">
                <a:solidFill>
                  <a:schemeClr val="dk1"/>
                </a:solidFill>
              </a:rPr>
              <a:t>Elevar la presencia femenina</a:t>
            </a:r>
            <a:r>
              <a:rPr lang="es" sz="1700">
                <a:solidFill>
                  <a:schemeClr val="dk1"/>
                </a:solidFill>
              </a:rPr>
              <a:t> en el sector Tecnología.</a:t>
            </a:r>
            <a:endParaRPr sz="17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7450" y="2821300"/>
            <a:ext cx="2284675" cy="22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66625" y="3420000"/>
            <a:ext cx="6799800" cy="15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Dar a conocer que </a:t>
            </a:r>
            <a:r>
              <a:rPr b="1" lang="es" sz="1600">
                <a:solidFill>
                  <a:schemeClr val="dk1"/>
                </a:solidFill>
              </a:rPr>
              <a:t>Python o Bloques </a:t>
            </a:r>
            <a:r>
              <a:rPr lang="es" sz="1600">
                <a:solidFill>
                  <a:schemeClr val="dk1"/>
                </a:solidFill>
              </a:rPr>
              <a:t>puede el primer lenguaje de programación si deseas programar.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</a:rPr>
              <a:t>Promover la participación </a:t>
            </a:r>
            <a:r>
              <a:rPr lang="es" sz="1600">
                <a:solidFill>
                  <a:schemeClr val="dk1"/>
                </a:solidFill>
              </a:rPr>
              <a:t>de empresas, comunidades y diversas instituciones en impulsar la participación de más mujeres en el área de tecnología.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3577" y="1333149"/>
            <a:ext cx="1568550" cy="8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